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2" r:id="rId5"/>
    <p:sldId id="264" r:id="rId6"/>
    <p:sldId id="257" r:id="rId7"/>
    <p:sldId id="259" r:id="rId8"/>
    <p:sldId id="263" r:id="rId9"/>
    <p:sldId id="260" r:id="rId10"/>
    <p:sldId id="266" r:id="rId11"/>
    <p:sldId id="265" r:id="rId12"/>
    <p:sldId id="268" r:id="rId13"/>
    <p:sldId id="269" r:id="rId14"/>
    <p:sldId id="271" r:id="rId15"/>
    <p:sldId id="270" r:id="rId16"/>
    <p:sldId id="267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fficlab.eu/" TargetMode="External"/><Relationship Id="rId2" Type="http://schemas.openxmlformats.org/officeDocument/2006/relationships/hyperlink" Target="http://www.datafromsk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mailto:andrea.marella@trafficlab.eu" TargetMode="External"/><Relationship Id="rId4" Type="http://schemas.openxmlformats.org/officeDocument/2006/relationships/hyperlink" Target="http://www.rcesystems.cz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928400" y="2120296"/>
            <a:ext cx="8574622" cy="2616199"/>
          </a:xfrm>
        </p:spPr>
        <p:txBody>
          <a:bodyPr>
            <a:normAutofit fontScale="90000"/>
          </a:bodyPr>
          <a:lstStyle/>
          <a:p>
            <a:r>
              <a:rPr lang="it-IT" b="1" dirty="0"/>
              <a:t>Utilizzo </a:t>
            </a:r>
            <a:r>
              <a:rPr lang="it-IT" b="1" dirty="0" smtClean="0"/>
              <a:t>dei droni </a:t>
            </a:r>
            <a:r>
              <a:rPr lang="it-IT" b="1" dirty="0"/>
              <a:t>per il monitoraggio del traffico stradale</a:t>
            </a:r>
            <a:endParaRPr lang="en-GB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515377" y="4925181"/>
            <a:ext cx="6987645" cy="1388534"/>
          </a:xfrm>
        </p:spPr>
        <p:txBody>
          <a:bodyPr/>
          <a:lstStyle/>
          <a:p>
            <a:r>
              <a:rPr lang="en-GB" dirty="0" err="1" smtClean="0"/>
              <a:t>Ing</a:t>
            </a:r>
            <a:r>
              <a:rPr lang="en-GB" dirty="0" smtClean="0"/>
              <a:t>. Andrea Marella</a:t>
            </a:r>
          </a:p>
          <a:p>
            <a:r>
              <a:rPr lang="en-GB" dirty="0" err="1" smtClean="0"/>
              <a:t>Trafficlab</a:t>
            </a:r>
            <a:r>
              <a:rPr lang="en-GB" dirty="0" smtClean="0"/>
              <a:t> (</a:t>
            </a:r>
            <a:r>
              <a:rPr lang="en-GB" dirty="0" err="1" smtClean="0"/>
              <a:t>DataFromSky</a:t>
            </a:r>
            <a:r>
              <a:rPr lang="en-GB" dirty="0" smtClean="0"/>
              <a:t> partner)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48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13340" y="216814"/>
            <a:ext cx="10018713" cy="1752599"/>
          </a:xfrm>
        </p:spPr>
        <p:txBody>
          <a:bodyPr>
            <a:normAutofit/>
          </a:bodyPr>
          <a:lstStyle/>
          <a:p>
            <a:r>
              <a:rPr lang="it-IT" sz="5400" dirty="0"/>
              <a:t>A</a:t>
            </a:r>
            <a:r>
              <a:rPr lang="it-IT" sz="5400" dirty="0" smtClean="0"/>
              <a:t>vessimo </a:t>
            </a:r>
            <a:r>
              <a:rPr lang="it-IT" sz="5400" dirty="0"/>
              <a:t>una </a:t>
            </a:r>
            <a:r>
              <a:rPr lang="it-IT" sz="5400" dirty="0" smtClean="0"/>
              <a:t>visuale </a:t>
            </a:r>
            <a:r>
              <a:rPr lang="it-IT" sz="5400" b="1" dirty="0" smtClean="0"/>
              <a:t>diversa</a:t>
            </a:r>
            <a:r>
              <a:rPr lang="it-IT" sz="5400" dirty="0" smtClean="0"/>
              <a:t>?</a:t>
            </a:r>
            <a:endParaRPr lang="it-IT" sz="54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24714" t="11312" r="21596" b="12749"/>
          <a:stretch/>
        </p:blipFill>
        <p:spPr>
          <a:xfrm>
            <a:off x="1899044" y="2743200"/>
            <a:ext cx="2754656" cy="218733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l="24492" t="16814" r="28948" b="8780"/>
          <a:stretch/>
        </p:blipFill>
        <p:spPr>
          <a:xfrm>
            <a:off x="5907313" y="1905400"/>
            <a:ext cx="5261881" cy="4720586"/>
          </a:xfrm>
          <a:prstGeom prst="rect">
            <a:avLst/>
          </a:prstGeom>
        </p:spPr>
      </p:pic>
      <p:sp>
        <p:nvSpPr>
          <p:cNvPr id="8" name="Ovale 7"/>
          <p:cNvSpPr/>
          <p:nvPr/>
        </p:nvSpPr>
        <p:spPr>
          <a:xfrm>
            <a:off x="2405130" y="3117544"/>
            <a:ext cx="1620000" cy="1620000"/>
          </a:xfrm>
          <a:prstGeom prst="ellipse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8920967" y="2555693"/>
            <a:ext cx="900000" cy="900000"/>
          </a:xfrm>
          <a:prstGeom prst="ellipse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7638253" y="3657999"/>
            <a:ext cx="900000" cy="900000"/>
          </a:xfrm>
          <a:prstGeom prst="ellipse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8538253" y="5480322"/>
            <a:ext cx="900000" cy="900000"/>
          </a:xfrm>
          <a:prstGeom prst="ellipse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Ovale 2"/>
          <p:cNvSpPr/>
          <p:nvPr/>
        </p:nvSpPr>
        <p:spPr>
          <a:xfrm>
            <a:off x="3215130" y="2617200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1916271" y="4478210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4435222" y="3801544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3215130" y="255420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1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425453" y="3724153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2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920129" y="438784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3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6" name="Ovale 15"/>
          <p:cNvSpPr/>
          <p:nvPr/>
        </p:nvSpPr>
        <p:spPr>
          <a:xfrm>
            <a:off x="9512972" y="2077140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/>
          <p:cNvSpPr/>
          <p:nvPr/>
        </p:nvSpPr>
        <p:spPr>
          <a:xfrm>
            <a:off x="10224649" y="2743200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10224649" y="2680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2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0" name="Ovale 19"/>
          <p:cNvSpPr/>
          <p:nvPr/>
        </p:nvSpPr>
        <p:spPr>
          <a:xfrm>
            <a:off x="8595663" y="3351667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8595663" y="3288667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3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2" name="Ovale 21"/>
          <p:cNvSpPr/>
          <p:nvPr/>
        </p:nvSpPr>
        <p:spPr>
          <a:xfrm>
            <a:off x="7251767" y="4266181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7251767" y="4203181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4" name="Ovale 23"/>
          <p:cNvSpPr/>
          <p:nvPr/>
        </p:nvSpPr>
        <p:spPr>
          <a:xfrm>
            <a:off x="8254793" y="4897494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/>
          <p:cNvSpPr txBox="1"/>
          <p:nvPr/>
        </p:nvSpPr>
        <p:spPr>
          <a:xfrm>
            <a:off x="8254793" y="4834494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5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6" name="Ovale 25"/>
          <p:cNvSpPr/>
          <p:nvPr/>
        </p:nvSpPr>
        <p:spPr>
          <a:xfrm>
            <a:off x="9620541" y="5543322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/>
          <p:cNvSpPr txBox="1"/>
          <p:nvPr/>
        </p:nvSpPr>
        <p:spPr>
          <a:xfrm>
            <a:off x="9620541" y="548032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6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8" name="Ovale 27"/>
          <p:cNvSpPr/>
          <p:nvPr/>
        </p:nvSpPr>
        <p:spPr>
          <a:xfrm>
            <a:off x="9186389" y="6381488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9186389" y="631848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7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0" name="Ovale 29"/>
          <p:cNvSpPr/>
          <p:nvPr/>
        </p:nvSpPr>
        <p:spPr>
          <a:xfrm>
            <a:off x="8297916" y="6268922"/>
            <a:ext cx="252000" cy="25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/>
          <p:cNvSpPr txBox="1"/>
          <p:nvPr/>
        </p:nvSpPr>
        <p:spPr>
          <a:xfrm>
            <a:off x="8297916" y="6205922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8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9512972" y="201414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1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2" name="Figura a mano libera 31"/>
          <p:cNvSpPr/>
          <p:nvPr/>
        </p:nvSpPr>
        <p:spPr>
          <a:xfrm>
            <a:off x="7850815" y="2017486"/>
            <a:ext cx="1859242" cy="4590277"/>
          </a:xfrm>
          <a:custGeom>
            <a:avLst/>
            <a:gdLst>
              <a:gd name="connsiteX0" fmla="*/ 1859242 w 1859242"/>
              <a:gd name="connsiteY0" fmla="*/ 0 h 4590277"/>
              <a:gd name="connsiteX1" fmla="*/ 1510899 w 1859242"/>
              <a:gd name="connsiteY1" fmla="*/ 609600 h 4590277"/>
              <a:gd name="connsiteX2" fmla="*/ 1380271 w 1859242"/>
              <a:gd name="connsiteY2" fmla="*/ 841828 h 4590277"/>
              <a:gd name="connsiteX3" fmla="*/ 1119014 w 1859242"/>
              <a:gd name="connsiteY3" fmla="*/ 1161143 h 4590277"/>
              <a:gd name="connsiteX4" fmla="*/ 669071 w 1859242"/>
              <a:gd name="connsiteY4" fmla="*/ 1582057 h 4590277"/>
              <a:gd name="connsiteX5" fmla="*/ 364271 w 1859242"/>
              <a:gd name="connsiteY5" fmla="*/ 1828800 h 4590277"/>
              <a:gd name="connsiteX6" fmla="*/ 117528 w 1859242"/>
              <a:gd name="connsiteY6" fmla="*/ 1959428 h 4590277"/>
              <a:gd name="connsiteX7" fmla="*/ 1414 w 1859242"/>
              <a:gd name="connsiteY7" fmla="*/ 2264228 h 4590277"/>
              <a:gd name="connsiteX8" fmla="*/ 190099 w 1859242"/>
              <a:gd name="connsiteY8" fmla="*/ 2525485 h 4590277"/>
              <a:gd name="connsiteX9" fmla="*/ 567471 w 1859242"/>
              <a:gd name="connsiteY9" fmla="*/ 3120571 h 4590277"/>
              <a:gd name="connsiteX10" fmla="*/ 843242 w 1859242"/>
              <a:gd name="connsiteY10" fmla="*/ 3585028 h 4590277"/>
              <a:gd name="connsiteX11" fmla="*/ 1002899 w 1859242"/>
              <a:gd name="connsiteY11" fmla="*/ 4049485 h 4590277"/>
              <a:gd name="connsiteX12" fmla="*/ 669071 w 1859242"/>
              <a:gd name="connsiteY12" fmla="*/ 4325257 h 4590277"/>
              <a:gd name="connsiteX13" fmla="*/ 132042 w 1859242"/>
              <a:gd name="connsiteY13" fmla="*/ 4572000 h 4590277"/>
              <a:gd name="connsiteX14" fmla="*/ 117528 w 1859242"/>
              <a:gd name="connsiteY14" fmla="*/ 4572000 h 4590277"/>
              <a:gd name="connsiteX15" fmla="*/ 117528 w 1859242"/>
              <a:gd name="connsiteY15" fmla="*/ 4572000 h 4590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59242" h="4590277">
                <a:moveTo>
                  <a:pt x="1859242" y="0"/>
                </a:moveTo>
                <a:lnTo>
                  <a:pt x="1510899" y="609600"/>
                </a:lnTo>
                <a:cubicBezTo>
                  <a:pt x="1431071" y="749904"/>
                  <a:pt x="1445585" y="749904"/>
                  <a:pt x="1380271" y="841828"/>
                </a:cubicBezTo>
                <a:cubicBezTo>
                  <a:pt x="1314957" y="933752"/>
                  <a:pt x="1237547" y="1037771"/>
                  <a:pt x="1119014" y="1161143"/>
                </a:cubicBezTo>
                <a:cubicBezTo>
                  <a:pt x="1000481" y="1284515"/>
                  <a:pt x="794861" y="1470781"/>
                  <a:pt x="669071" y="1582057"/>
                </a:cubicBezTo>
                <a:cubicBezTo>
                  <a:pt x="543281" y="1693333"/>
                  <a:pt x="456195" y="1765905"/>
                  <a:pt x="364271" y="1828800"/>
                </a:cubicBezTo>
                <a:cubicBezTo>
                  <a:pt x="272347" y="1891695"/>
                  <a:pt x="178004" y="1886857"/>
                  <a:pt x="117528" y="1959428"/>
                </a:cubicBezTo>
                <a:cubicBezTo>
                  <a:pt x="57052" y="2031999"/>
                  <a:pt x="-10681" y="2169885"/>
                  <a:pt x="1414" y="2264228"/>
                </a:cubicBezTo>
                <a:cubicBezTo>
                  <a:pt x="13509" y="2358571"/>
                  <a:pt x="95756" y="2382761"/>
                  <a:pt x="190099" y="2525485"/>
                </a:cubicBezTo>
                <a:cubicBezTo>
                  <a:pt x="284442" y="2668209"/>
                  <a:pt x="458614" y="2943981"/>
                  <a:pt x="567471" y="3120571"/>
                </a:cubicBezTo>
                <a:cubicBezTo>
                  <a:pt x="676328" y="3297161"/>
                  <a:pt x="770671" y="3430209"/>
                  <a:pt x="843242" y="3585028"/>
                </a:cubicBezTo>
                <a:cubicBezTo>
                  <a:pt x="915813" y="3739847"/>
                  <a:pt x="1031928" y="3926113"/>
                  <a:pt x="1002899" y="4049485"/>
                </a:cubicBezTo>
                <a:cubicBezTo>
                  <a:pt x="973870" y="4172857"/>
                  <a:pt x="814214" y="4238171"/>
                  <a:pt x="669071" y="4325257"/>
                </a:cubicBezTo>
                <a:cubicBezTo>
                  <a:pt x="523928" y="4412343"/>
                  <a:pt x="223966" y="4530876"/>
                  <a:pt x="132042" y="4572000"/>
                </a:cubicBezTo>
                <a:cubicBezTo>
                  <a:pt x="40118" y="4613124"/>
                  <a:pt x="117528" y="4572000"/>
                  <a:pt x="117528" y="4572000"/>
                </a:cubicBezTo>
                <a:lnTo>
                  <a:pt x="117528" y="4572000"/>
                </a:lnTo>
              </a:path>
            </a:pathLst>
          </a:cu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831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" grpId="0" animBg="1"/>
      <p:bldP spid="12" grpId="0" animBg="1"/>
      <p:bldP spid="13" grpId="0" animBg="1"/>
      <p:bldP spid="4" grpId="0"/>
      <p:bldP spid="14" grpId="0"/>
      <p:bldP spid="15" grpId="0"/>
      <p:bldP spid="16" grpId="0" animBg="1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17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43968" y="176171"/>
            <a:ext cx="5308375" cy="1752599"/>
          </a:xfrm>
        </p:spPr>
        <p:txBody>
          <a:bodyPr>
            <a:normAutofit/>
          </a:bodyPr>
          <a:lstStyle/>
          <a:p>
            <a:pPr algn="l"/>
            <a:r>
              <a:rPr lang="it-IT" sz="5400" b="1" dirty="0" smtClean="0"/>
              <a:t>Quali valori </a:t>
            </a:r>
            <a:br>
              <a:rPr lang="it-IT" sz="5400" b="1" dirty="0" smtClean="0"/>
            </a:br>
            <a:r>
              <a:rPr lang="it-IT" sz="5400" b="1" dirty="0" smtClean="0"/>
              <a:t>rileveremmo?</a:t>
            </a:r>
            <a:endParaRPr lang="it-IT" sz="54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84311" y="2666999"/>
            <a:ext cx="3015118" cy="312420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600" dirty="0" smtClean="0"/>
              <a:t>Conteggio veicoli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600" dirty="0" smtClean="0"/>
              <a:t>Categoria veicoli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600" dirty="0" smtClean="0"/>
              <a:t>Velocità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600" dirty="0" err="1" smtClean="0"/>
              <a:t>Headway</a:t>
            </a:r>
            <a:endParaRPr lang="it-IT" sz="2600" dirty="0"/>
          </a:p>
        </p:txBody>
      </p:sp>
      <p:sp>
        <p:nvSpPr>
          <p:cNvPr id="4" name="Rettangolo 3"/>
          <p:cNvSpPr/>
          <p:nvPr/>
        </p:nvSpPr>
        <p:spPr>
          <a:xfrm>
            <a:off x="6117319" y="176171"/>
            <a:ext cx="6074681" cy="691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/>
              <a:t>Identificare i veicoli (con un ID unico)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Analizzare le traiettorie </a:t>
            </a:r>
            <a:r>
              <a:rPr lang="it-IT" sz="1600" b="1" dirty="0" smtClean="0"/>
              <a:t>veicolari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 smtClean="0"/>
              <a:t>Posizione </a:t>
            </a:r>
            <a:r>
              <a:rPr lang="it-IT" sz="1600" dirty="0"/>
              <a:t>di ingresso </a:t>
            </a:r>
            <a:endParaRPr lang="it-IT" sz="1600" dirty="0" smtClean="0"/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 smtClean="0"/>
              <a:t>Percorso </a:t>
            </a:r>
            <a:r>
              <a:rPr lang="it-IT" sz="1600" dirty="0"/>
              <a:t>per ogni frame 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 smtClean="0"/>
              <a:t>Tempo </a:t>
            </a:r>
            <a:r>
              <a:rPr lang="it-IT" sz="1600" b="1" dirty="0"/>
              <a:t>di </a:t>
            </a:r>
            <a:r>
              <a:rPr lang="it-IT" sz="1600" b="1" dirty="0" smtClean="0"/>
              <a:t>percorrenza</a:t>
            </a:r>
            <a:endParaRPr lang="it-IT" sz="1600" b="1" dirty="0"/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 smtClean="0"/>
              <a:t>La </a:t>
            </a:r>
            <a:r>
              <a:rPr lang="it-IT" sz="1600" dirty="0"/>
              <a:t>distanza </a:t>
            </a:r>
            <a:r>
              <a:rPr lang="it-IT" sz="1600" dirty="0" smtClean="0"/>
              <a:t>percorsa</a:t>
            </a:r>
            <a:endParaRPr lang="it-IT" sz="1600" dirty="0"/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 smtClean="0"/>
              <a:t>Modifica </a:t>
            </a:r>
            <a:r>
              <a:rPr lang="it-IT" sz="1600" dirty="0"/>
              <a:t>manuale delle traiettorie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Conteggio del numero di veicoli che </a:t>
            </a:r>
            <a:r>
              <a:rPr lang="it-IT" sz="1600" b="1" dirty="0" smtClean="0"/>
              <a:t>entrano/escono/transitano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 smtClean="0"/>
              <a:t>Calcolo </a:t>
            </a:r>
            <a:r>
              <a:rPr lang="it-IT" sz="1600" b="1" dirty="0"/>
              <a:t>velocità istantanea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Calcolo della velocità </a:t>
            </a:r>
            <a:r>
              <a:rPr lang="it-IT" sz="1600" b="1" dirty="0" smtClean="0"/>
              <a:t>media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 smtClean="0"/>
              <a:t>Calcolo </a:t>
            </a:r>
            <a:r>
              <a:rPr lang="it-IT" sz="1600" b="1" dirty="0"/>
              <a:t>accelerazione istantanea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/>
              <a:t>Calcolo della accelerazione </a:t>
            </a:r>
            <a:r>
              <a:rPr lang="it-IT" sz="1600" dirty="0" smtClean="0"/>
              <a:t>media</a:t>
            </a:r>
            <a:endParaRPr lang="it-IT" sz="1600" dirty="0"/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Calcolo accelerazione laterale istantanea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/>
              <a:t>Calcolo della accelerazione laterale media 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Gap critico (Time gap, Tg) 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Tempo di immissione (Follow-up Time, </a:t>
            </a:r>
            <a:r>
              <a:rPr lang="it-IT" sz="1600" b="1" dirty="0" err="1"/>
              <a:t>Tf</a:t>
            </a:r>
            <a:r>
              <a:rPr lang="it-IT" sz="1600" b="1" dirty="0"/>
              <a:t>)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dirty="0"/>
              <a:t>Rilievo di anomalie</a:t>
            </a:r>
          </a:p>
          <a:p>
            <a:pPr marL="342900" lvl="0" indent="-342900" fontAlgn="base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 startAt="4"/>
            </a:pPr>
            <a:r>
              <a:rPr lang="it-IT" sz="1600" b="1" dirty="0"/>
              <a:t>Percentuale di utilizzo di una corsia</a:t>
            </a:r>
          </a:p>
        </p:txBody>
      </p:sp>
    </p:spTree>
    <p:extLst>
      <p:ext uri="{BB962C8B-B14F-4D97-AF65-F5344CB8AC3E}">
        <p14:creationId xmlns:p14="http://schemas.microsoft.com/office/powerpoint/2010/main" val="183368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E se fosse una sezione stradale ? </a:t>
            </a:r>
            <a:endParaRPr lang="it-IT" sz="5400" b="1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2064161"/>
            <a:ext cx="5344564" cy="4003264"/>
          </a:xfrm>
        </p:spPr>
      </p:pic>
      <p:sp>
        <p:nvSpPr>
          <p:cNvPr id="7" name="CasellaDiTesto 6"/>
          <p:cNvSpPr txBox="1"/>
          <p:nvPr/>
        </p:nvSpPr>
        <p:spPr>
          <a:xfrm>
            <a:off x="1484311" y="2148345"/>
            <a:ext cx="4877852" cy="383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/>
              <a:t>Densità [veicoli/unità di spazio]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/>
              <a:t>Velocità media spaziale [km/h]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 smtClean="0"/>
              <a:t>Flusso </a:t>
            </a:r>
            <a:r>
              <a:rPr lang="it-IT" sz="2600" dirty="0"/>
              <a:t>[veicoli/unità tempo]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 smtClean="0"/>
              <a:t>ADT [veicoli/giorno]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 smtClean="0"/>
              <a:t>AADT [veicoli/anno]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 smtClean="0"/>
              <a:t>LOS [level of service]</a:t>
            </a: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it-IT" sz="2600" dirty="0" smtClean="0"/>
              <a:t>Diagrammi spazio-temporali</a:t>
            </a:r>
            <a:endParaRPr lang="it-IT" sz="2600" dirty="0"/>
          </a:p>
        </p:txBody>
      </p:sp>
    </p:spTree>
    <p:extLst>
      <p:ext uri="{BB962C8B-B14F-4D97-AF65-F5344CB8AC3E}">
        <p14:creationId xmlns:p14="http://schemas.microsoft.com/office/powerpoint/2010/main" val="32453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dirty="0" smtClean="0"/>
              <a:t>È nato il </a:t>
            </a:r>
            <a:r>
              <a:rPr lang="it-IT" sz="5400" b="1" dirty="0" smtClean="0"/>
              <a:t>progetto</a:t>
            </a:r>
            <a:r>
              <a:rPr lang="it-IT" sz="5400" dirty="0" smtClean="0"/>
              <a:t>:</a:t>
            </a:r>
            <a:endParaRPr lang="it-IT" sz="5400" dirty="0"/>
          </a:p>
        </p:txBody>
      </p:sp>
      <p:pic>
        <p:nvPicPr>
          <p:cNvPr id="4" name="Picture 6" descr="\\DiskStation\projects\2014_DATAFROMSKY\identity\logo\logo_1643x206p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598" y="3037882"/>
            <a:ext cx="10580176" cy="132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27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Analisi avanzate del traffico</a:t>
            </a:r>
            <a:endParaRPr lang="it-IT" sz="54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69" y="2315994"/>
            <a:ext cx="10058400" cy="349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4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Analisi previsione incidenti</a:t>
            </a:r>
            <a:endParaRPr lang="it-IT" sz="5400" b="1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2"/>
          <a:srcRect l="2001" t="3292" r="2530" b="2404"/>
          <a:stretch/>
        </p:blipFill>
        <p:spPr>
          <a:xfrm>
            <a:off x="3631842" y="2215166"/>
            <a:ext cx="5344734" cy="425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4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Monitoraggio parcheggi</a:t>
            </a:r>
            <a:endParaRPr lang="it-IT" sz="5400" b="1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352" y="2152648"/>
            <a:ext cx="7808648" cy="4392365"/>
          </a:xfrm>
        </p:spPr>
      </p:pic>
    </p:spTree>
    <p:extLst>
      <p:ext uri="{BB962C8B-B14F-4D97-AF65-F5344CB8AC3E}">
        <p14:creationId xmlns:p14="http://schemas.microsoft.com/office/powerpoint/2010/main" val="73148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84311" y="145909"/>
            <a:ext cx="10018713" cy="1752599"/>
          </a:xfrm>
        </p:spPr>
        <p:txBody>
          <a:bodyPr>
            <a:normAutofit/>
          </a:bodyPr>
          <a:lstStyle/>
          <a:p>
            <a:r>
              <a:rPr lang="it-IT" sz="5400" b="1" dirty="0"/>
              <a:t>Rilievi </a:t>
            </a:r>
            <a:r>
              <a:rPr lang="it-IT" sz="5400" b="1" dirty="0" smtClean="0"/>
              <a:t>fotogrammetrici</a:t>
            </a:r>
            <a:endParaRPr lang="it-IT" sz="5400" b="1" dirty="0"/>
          </a:p>
        </p:txBody>
      </p:sp>
      <p:pic>
        <p:nvPicPr>
          <p:cNvPr id="5" name="Picture 6" descr="ortho_amphi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5" t="1448" r="14122" b="2290"/>
          <a:stretch>
            <a:fillRect/>
          </a:stretch>
        </p:blipFill>
        <p:spPr bwMode="auto">
          <a:xfrm>
            <a:off x="3793083" y="1586076"/>
            <a:ext cx="5093339" cy="501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43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Informazioni dettagliate</a:t>
            </a:r>
            <a:endParaRPr lang="it-IT" sz="54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42049" y="1957588"/>
            <a:ext cx="7301881" cy="46106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3000" dirty="0" smtClean="0"/>
              <a:t>Dronitaly </a:t>
            </a:r>
            <a:r>
              <a:rPr lang="it-IT" sz="3000" b="1" dirty="0" smtClean="0"/>
              <a:t>24 e 25 ottobre </a:t>
            </a:r>
            <a:r>
              <a:rPr lang="it-IT" sz="3000" dirty="0" smtClean="0"/>
              <a:t>(Stand n. 52)</a:t>
            </a:r>
          </a:p>
          <a:p>
            <a:pPr marL="0" indent="0">
              <a:buNone/>
            </a:pPr>
            <a:r>
              <a:rPr lang="it-IT" sz="3000" dirty="0" smtClean="0"/>
              <a:t>Seminario tecnico (Q&amp;A)</a:t>
            </a:r>
          </a:p>
          <a:p>
            <a:pPr marL="0" indent="0">
              <a:buNone/>
            </a:pPr>
            <a:r>
              <a:rPr lang="it-IT" sz="3000" dirty="0" smtClean="0">
                <a:hlinkClick r:id="rId2"/>
              </a:rPr>
              <a:t>www.datafromsky.com</a:t>
            </a:r>
            <a:endParaRPr lang="it-IT" sz="3000" dirty="0" smtClean="0"/>
          </a:p>
          <a:p>
            <a:pPr marL="0" indent="0">
              <a:buNone/>
            </a:pPr>
            <a:r>
              <a:rPr lang="it-IT" sz="3000" dirty="0" smtClean="0">
                <a:hlinkClick r:id="rId3"/>
              </a:rPr>
              <a:t>www.trafficlab.eu</a:t>
            </a:r>
            <a:endParaRPr lang="it-IT" sz="3000" dirty="0" smtClean="0"/>
          </a:p>
          <a:p>
            <a:pPr marL="0" indent="0">
              <a:buNone/>
            </a:pPr>
            <a:r>
              <a:rPr lang="it-IT" sz="3000" dirty="0" smtClean="0">
                <a:hlinkClick r:id="rId4"/>
              </a:rPr>
              <a:t>www.rcesystems.cz</a:t>
            </a:r>
            <a:r>
              <a:rPr lang="it-IT" sz="3000" dirty="0" smtClean="0"/>
              <a:t> </a:t>
            </a:r>
          </a:p>
          <a:p>
            <a:pPr marL="0" indent="0">
              <a:buNone/>
            </a:pPr>
            <a:r>
              <a:rPr lang="it-IT" sz="3000" dirty="0" smtClean="0"/>
              <a:t>0173/064.789 – 338.1901680</a:t>
            </a:r>
          </a:p>
          <a:p>
            <a:pPr marL="0" indent="0">
              <a:buNone/>
            </a:pPr>
            <a:r>
              <a:rPr lang="it-IT" sz="3000" dirty="0" smtClean="0">
                <a:hlinkClick r:id="rId5"/>
              </a:rPr>
              <a:t>andrea.marella@trafficlab.eu</a:t>
            </a:r>
            <a:r>
              <a:rPr lang="it-IT" sz="3000" dirty="0" smtClean="0"/>
              <a:t> </a:t>
            </a:r>
            <a:endParaRPr lang="it-IT" sz="30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6"/>
          <a:srcRect l="10834" t="23831" r="78320" b="61025"/>
          <a:stretch/>
        </p:blipFill>
        <p:spPr>
          <a:xfrm>
            <a:off x="2375195" y="6005678"/>
            <a:ext cx="475828" cy="468000"/>
          </a:xfrm>
          <a:prstGeom prst="ellipse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6"/>
          <a:srcRect l="51833" t="6541" r="36936" b="79355"/>
          <a:stretch/>
        </p:blipFill>
        <p:spPr>
          <a:xfrm>
            <a:off x="2375195" y="5351081"/>
            <a:ext cx="504000" cy="445846"/>
          </a:xfrm>
          <a:prstGeom prst="ellipse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6"/>
          <a:srcRect l="37863" t="40656" r="50161" b="43362"/>
          <a:stretch/>
        </p:blipFill>
        <p:spPr>
          <a:xfrm>
            <a:off x="2404702" y="3366575"/>
            <a:ext cx="504000" cy="473761"/>
          </a:xfrm>
          <a:prstGeom prst="ellipse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6"/>
          <a:srcRect l="37863" t="40656" r="50161" b="43362"/>
          <a:stretch/>
        </p:blipFill>
        <p:spPr>
          <a:xfrm>
            <a:off x="2383750" y="4031313"/>
            <a:ext cx="504000" cy="473761"/>
          </a:xfrm>
          <a:prstGeom prst="ellipse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6"/>
          <a:srcRect l="66179" t="58483" r="23821" b="26188"/>
          <a:stretch/>
        </p:blipFill>
        <p:spPr>
          <a:xfrm>
            <a:off x="2425654" y="2122609"/>
            <a:ext cx="462096" cy="499059"/>
          </a:xfrm>
          <a:prstGeom prst="ellipse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6"/>
          <a:srcRect l="66179" t="58483" r="23821" b="26188"/>
          <a:stretch/>
        </p:blipFill>
        <p:spPr>
          <a:xfrm>
            <a:off x="2417099" y="2712017"/>
            <a:ext cx="462096" cy="499059"/>
          </a:xfrm>
          <a:prstGeom prst="ellipse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6"/>
          <a:srcRect l="37863" t="40656" r="50161" b="43362"/>
          <a:stretch/>
        </p:blipFill>
        <p:spPr>
          <a:xfrm>
            <a:off x="2375195" y="4657305"/>
            <a:ext cx="504000" cy="47376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9657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972842" y="187357"/>
            <a:ext cx="3549121" cy="1371600"/>
          </a:xfrm>
        </p:spPr>
        <p:txBody>
          <a:bodyPr>
            <a:noAutofit/>
          </a:bodyPr>
          <a:lstStyle/>
          <a:p>
            <a:r>
              <a:rPr lang="it-IT" sz="5400" b="1" dirty="0" smtClean="0"/>
              <a:t>Chi siamo?</a:t>
            </a:r>
            <a:endParaRPr lang="it-IT" sz="5400" b="1" dirty="0"/>
          </a:p>
        </p:txBody>
      </p:sp>
      <p:pic>
        <p:nvPicPr>
          <p:cNvPr id="7" name="Picture 2" descr="\\DiskStation\projects\2014_DATAFROMSKY\identity\sources\logos\traffic_lab_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509" y="1607235"/>
            <a:ext cx="1463275" cy="154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29" y="2059875"/>
            <a:ext cx="2416638" cy="79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 descr="\\DiskStation\projects\2014_DATAFROMSKY\identity\logo\logo_1643x206p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790" y="5549262"/>
            <a:ext cx="7010991" cy="88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8" t="25556" r="7766" b="25379"/>
          <a:stretch/>
        </p:blipFill>
        <p:spPr>
          <a:xfrm>
            <a:off x="2572097" y="3354781"/>
            <a:ext cx="6497670" cy="993493"/>
          </a:xfrm>
          <a:prstGeom prst="rect">
            <a:avLst/>
          </a:prstGeom>
        </p:spPr>
      </p:pic>
      <p:sp>
        <p:nvSpPr>
          <p:cNvPr id="6" name="Freccia in giù 5"/>
          <p:cNvSpPr/>
          <p:nvPr/>
        </p:nvSpPr>
        <p:spPr>
          <a:xfrm>
            <a:off x="5445935" y="4555874"/>
            <a:ext cx="916765" cy="1133726"/>
          </a:xfrm>
          <a:prstGeom prst="downArrow">
            <a:avLst>
              <a:gd name="adj1" fmla="val 50000"/>
              <a:gd name="adj2" fmla="val 513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55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i="1" dirty="0" smtClean="0"/>
              <a:t>Programma del seminario: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sz="4900" b="1" dirty="0" smtClean="0"/>
              <a:t>Analisi avanzate del traffico con i droni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000" b="1" dirty="0"/>
              <a:t>Utilizzo </a:t>
            </a:r>
            <a:r>
              <a:rPr lang="it-IT" sz="3000" b="1" dirty="0" smtClean="0"/>
              <a:t>di droni </a:t>
            </a:r>
            <a:r>
              <a:rPr lang="it-IT" sz="3000" b="1" dirty="0"/>
              <a:t>per il monitoraggio del traffico stradale</a:t>
            </a:r>
            <a:endParaRPr lang="it-IT" sz="3000" dirty="0" smtClean="0"/>
          </a:p>
          <a:p>
            <a:pPr lvl="1"/>
            <a:r>
              <a:rPr lang="it-IT" dirty="0" smtClean="0"/>
              <a:t>Ing. Andrea Marella (</a:t>
            </a:r>
            <a:r>
              <a:rPr lang="it-IT" dirty="0" err="1" smtClean="0"/>
              <a:t>Trafficlab</a:t>
            </a:r>
            <a:r>
              <a:rPr lang="it-IT" dirty="0" smtClean="0"/>
              <a:t>, gruppo </a:t>
            </a:r>
            <a:r>
              <a:rPr lang="it-IT" dirty="0" err="1" smtClean="0"/>
              <a:t>Progectolab</a:t>
            </a:r>
            <a:r>
              <a:rPr lang="it-IT" dirty="0" smtClean="0"/>
              <a:t>)</a:t>
            </a:r>
          </a:p>
          <a:p>
            <a:r>
              <a:rPr lang="it-IT" sz="3000" b="1" dirty="0"/>
              <a:t>Tecniche innovative di </a:t>
            </a:r>
            <a:r>
              <a:rPr lang="it-IT" sz="3000" b="1" dirty="0" smtClean="0"/>
              <a:t>rilievo </a:t>
            </a:r>
            <a:r>
              <a:rPr lang="it-IT" sz="3000" b="1" dirty="0"/>
              <a:t>UAV e fotogrammetria</a:t>
            </a:r>
          </a:p>
          <a:p>
            <a:pPr lvl="1"/>
            <a:r>
              <a:rPr lang="it-IT" dirty="0" err="1" smtClean="0"/>
              <a:t>PhD</a:t>
            </a:r>
            <a:r>
              <a:rPr lang="it-IT" dirty="0" smtClean="0"/>
              <a:t>. Ing. Davide Marenchino (Consulente in </a:t>
            </a:r>
            <a:r>
              <a:rPr lang="it-IT" dirty="0" err="1" smtClean="0"/>
              <a:t>Geomatica</a:t>
            </a:r>
            <a:r>
              <a:rPr lang="it-IT" dirty="0" smtClean="0"/>
              <a:t>)</a:t>
            </a:r>
          </a:p>
          <a:p>
            <a:r>
              <a:rPr lang="en-US" sz="3000" b="1" dirty="0" smtClean="0"/>
              <a:t>Intersection Traffic Analysis by a UAV </a:t>
            </a:r>
            <a:r>
              <a:rPr lang="en-US" sz="3000" i="1" dirty="0" smtClean="0"/>
              <a:t>(English session)</a:t>
            </a:r>
            <a:endParaRPr lang="en-US" sz="3000" b="1" dirty="0"/>
          </a:p>
          <a:p>
            <a:pPr lvl="1"/>
            <a:r>
              <a:rPr lang="it-IT" dirty="0" smtClean="0"/>
              <a:t>Ing</a:t>
            </a:r>
            <a:r>
              <a:rPr lang="it-IT" dirty="0"/>
              <a:t>. David Herman (RCE </a:t>
            </a:r>
            <a:r>
              <a:rPr lang="it-IT" dirty="0" err="1"/>
              <a:t>systems</a:t>
            </a:r>
            <a:r>
              <a:rPr lang="it-IT" dirty="0"/>
              <a:t>)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2406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84310" y="163286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it-IT" sz="6000" b="1" dirty="0"/>
              <a:t>Droni &amp; </a:t>
            </a:r>
            <a:r>
              <a:rPr lang="it-IT" sz="6000" b="1" dirty="0" smtClean="0"/>
              <a:t>normativa (30/04/2014)</a:t>
            </a:r>
            <a:endParaRPr lang="it-IT" sz="6000" b="1" dirty="0"/>
          </a:p>
        </p:txBody>
      </p:sp>
      <p:sp>
        <p:nvSpPr>
          <p:cNvPr id="21" name="Segnaposto contenuto 2"/>
          <p:cNvSpPr>
            <a:spLocks noGrp="1"/>
          </p:cNvSpPr>
          <p:nvPr>
            <p:ph idx="1"/>
          </p:nvPr>
        </p:nvSpPr>
        <p:spPr>
          <a:xfrm>
            <a:off x="1484310" y="1785257"/>
            <a:ext cx="10533519" cy="4862286"/>
          </a:xfrm>
        </p:spPr>
        <p:txBody>
          <a:bodyPr>
            <a:normAutofit/>
          </a:bodyPr>
          <a:lstStyle/>
          <a:p>
            <a:r>
              <a:rPr lang="it-IT" sz="3000" b="1" dirty="0" smtClean="0"/>
              <a:t>Limitazioni per </a:t>
            </a:r>
            <a:r>
              <a:rPr lang="it-IT" sz="3000" b="1" dirty="0"/>
              <a:t>massa massima al decollo:</a:t>
            </a:r>
            <a:endParaRPr lang="it-IT" sz="3000" b="1" dirty="0" smtClean="0"/>
          </a:p>
          <a:p>
            <a:pPr lvl="1"/>
            <a:r>
              <a:rPr lang="it-IT" dirty="0" smtClean="0"/>
              <a:t>Sistemi </a:t>
            </a:r>
            <a:r>
              <a:rPr lang="it-IT" dirty="0"/>
              <a:t>con mezzi aerei di massa massima al decollo minore di </a:t>
            </a:r>
            <a:r>
              <a:rPr lang="it-IT" b="1" dirty="0"/>
              <a:t>25 kg </a:t>
            </a:r>
          </a:p>
          <a:p>
            <a:pPr lvl="1"/>
            <a:r>
              <a:rPr lang="it-IT" dirty="0" smtClean="0"/>
              <a:t>Sistemi </a:t>
            </a:r>
            <a:r>
              <a:rPr lang="it-IT" dirty="0"/>
              <a:t>con mezzi aerei di massa massima al decollo uguale o maggiore di </a:t>
            </a:r>
            <a:r>
              <a:rPr lang="it-IT" b="1" dirty="0"/>
              <a:t>25 kg</a:t>
            </a:r>
            <a:r>
              <a:rPr lang="it-IT" b="1" dirty="0" smtClean="0"/>
              <a:t>.</a:t>
            </a:r>
          </a:p>
          <a:p>
            <a:r>
              <a:rPr lang="it-IT" sz="3000" b="1" dirty="0" smtClean="0"/>
              <a:t>Limitazioni per </a:t>
            </a:r>
            <a:r>
              <a:rPr lang="it-IT" sz="3000" b="1" dirty="0" smtClean="0"/>
              <a:t>operazioni:</a:t>
            </a:r>
          </a:p>
          <a:p>
            <a:pPr lvl="1"/>
            <a:r>
              <a:rPr lang="it-IT" dirty="0" smtClean="0"/>
              <a:t>Operazioni </a:t>
            </a:r>
            <a:r>
              <a:rPr lang="it-IT" dirty="0"/>
              <a:t>specializzate non critiche </a:t>
            </a:r>
            <a:endParaRPr lang="it-IT" dirty="0" smtClean="0"/>
          </a:p>
          <a:p>
            <a:pPr lvl="1"/>
            <a:r>
              <a:rPr lang="it-IT" dirty="0" smtClean="0"/>
              <a:t>Operazioni </a:t>
            </a:r>
            <a:r>
              <a:rPr lang="it-IT" dirty="0"/>
              <a:t>specializzate </a:t>
            </a:r>
            <a:r>
              <a:rPr lang="it-IT" dirty="0" smtClean="0"/>
              <a:t>critiche</a:t>
            </a:r>
            <a:endParaRPr lang="it-IT" dirty="0"/>
          </a:p>
          <a:p>
            <a:pPr lvl="2"/>
            <a:r>
              <a:rPr lang="it-IT" dirty="0" smtClean="0"/>
              <a:t>aree </a:t>
            </a:r>
            <a:r>
              <a:rPr lang="it-IT" dirty="0"/>
              <a:t>congestionate, assembramenti di persone, agglomerati urbani e infrastrutture; </a:t>
            </a:r>
          </a:p>
          <a:p>
            <a:pPr lvl="2"/>
            <a:r>
              <a:rPr lang="it-IT" dirty="0" smtClean="0"/>
              <a:t>aree </a:t>
            </a:r>
            <a:r>
              <a:rPr lang="it-IT" dirty="0"/>
              <a:t>riservate ai fini della sicurezza dello Stato; </a:t>
            </a:r>
          </a:p>
          <a:p>
            <a:pPr lvl="2"/>
            <a:r>
              <a:rPr lang="it-IT" dirty="0" smtClean="0"/>
              <a:t>linee </a:t>
            </a:r>
            <a:r>
              <a:rPr lang="it-IT" dirty="0"/>
              <a:t>e stazioni ferroviarie, autostrade e impianti industriali. </a:t>
            </a:r>
          </a:p>
        </p:txBody>
      </p:sp>
    </p:spTree>
    <p:extLst>
      <p:ext uri="{BB962C8B-B14F-4D97-AF65-F5344CB8AC3E}">
        <p14:creationId xmlns:p14="http://schemas.microsoft.com/office/powerpoint/2010/main" val="346726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sco magnetico 3"/>
          <p:cNvSpPr/>
          <p:nvPr/>
        </p:nvSpPr>
        <p:spPr>
          <a:xfrm>
            <a:off x="2601530" y="3644720"/>
            <a:ext cx="3600000" cy="2520000"/>
          </a:xfrm>
          <a:prstGeom prst="flowChartMagneticDisk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3200" b="1" dirty="0">
              <a:solidFill>
                <a:schemeClr val="tx2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84311" y="193342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it-IT" sz="6000" b="1" dirty="0"/>
              <a:t>Droni &amp; </a:t>
            </a:r>
            <a:r>
              <a:rPr lang="it-IT" sz="6000" b="1" dirty="0" smtClean="0"/>
              <a:t>normativa (30/04/2014)</a:t>
            </a:r>
            <a:endParaRPr lang="it-IT" sz="6000" b="1" dirty="0"/>
          </a:p>
        </p:txBody>
      </p:sp>
      <p:sp>
        <p:nvSpPr>
          <p:cNvPr id="6" name="Disco magnetico 5"/>
          <p:cNvSpPr/>
          <p:nvPr/>
        </p:nvSpPr>
        <p:spPr>
          <a:xfrm>
            <a:off x="2601530" y="2434489"/>
            <a:ext cx="7109140" cy="3949522"/>
          </a:xfrm>
          <a:prstGeom prst="flowChartMagneticDisk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2 7"/>
          <p:cNvCxnSpPr/>
          <p:nvPr/>
        </p:nvCxnSpPr>
        <p:spPr>
          <a:xfrm>
            <a:off x="2279559" y="4178120"/>
            <a:ext cx="0" cy="1552979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 rot="16200000">
            <a:off x="1471646" y="4662221"/>
            <a:ext cx="1031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200" b="1" dirty="0">
                <a:solidFill>
                  <a:schemeClr val="tx2"/>
                </a:solidFill>
              </a:rPr>
              <a:t>70 m</a:t>
            </a:r>
          </a:p>
        </p:txBody>
      </p:sp>
      <p:cxnSp>
        <p:nvCxnSpPr>
          <p:cNvPr id="10" name="Connettore 2 9"/>
          <p:cNvCxnSpPr/>
          <p:nvPr/>
        </p:nvCxnSpPr>
        <p:spPr>
          <a:xfrm flipH="1">
            <a:off x="2601531" y="6603302"/>
            <a:ext cx="3599999" cy="3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3711785" y="6018527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tx2"/>
                </a:solidFill>
              </a:rPr>
              <a:t>150 </a:t>
            </a:r>
            <a:r>
              <a:rPr lang="it-IT" sz="3200" b="1" dirty="0">
                <a:solidFill>
                  <a:schemeClr val="tx2"/>
                </a:solidFill>
              </a:rPr>
              <a:t>m</a:t>
            </a:r>
          </a:p>
        </p:txBody>
      </p:sp>
      <p:cxnSp>
        <p:nvCxnSpPr>
          <p:cNvPr id="15" name="Connettore 2 14"/>
          <p:cNvCxnSpPr/>
          <p:nvPr/>
        </p:nvCxnSpPr>
        <p:spPr>
          <a:xfrm>
            <a:off x="2279559" y="2931886"/>
            <a:ext cx="0" cy="2799213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H="1">
            <a:off x="2601532" y="6603302"/>
            <a:ext cx="7109138" cy="3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18"/>
          <p:cNvSpPr/>
          <p:nvPr/>
        </p:nvSpPr>
        <p:spPr>
          <a:xfrm>
            <a:off x="5538783" y="6013625"/>
            <a:ext cx="1234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tx2"/>
                </a:solidFill>
              </a:rPr>
              <a:t>500 </a:t>
            </a:r>
            <a:r>
              <a:rPr lang="it-IT" sz="3200" b="1" dirty="0">
                <a:solidFill>
                  <a:schemeClr val="tx2"/>
                </a:solidFill>
              </a:rPr>
              <a:t>m</a:t>
            </a:r>
          </a:p>
        </p:txBody>
      </p:sp>
      <p:sp>
        <p:nvSpPr>
          <p:cNvPr id="20" name="Rettangolo 19"/>
          <p:cNvSpPr/>
          <p:nvPr/>
        </p:nvSpPr>
        <p:spPr>
          <a:xfrm rot="16200000">
            <a:off x="1344279" y="3776848"/>
            <a:ext cx="1226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tx2"/>
                </a:solidFill>
              </a:rPr>
              <a:t>150 m</a:t>
            </a:r>
            <a:endParaRPr lang="it-IT" sz="3200" b="1" dirty="0">
              <a:solidFill>
                <a:schemeClr val="tx2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006843" y="1619527"/>
            <a:ext cx="56092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it-IT" sz="3000" b="1" dirty="0"/>
              <a:t>Limitazioni </a:t>
            </a:r>
            <a:r>
              <a:rPr lang="it-IT" sz="3000" b="1" dirty="0" smtClean="0"/>
              <a:t>volumi di manovra:</a:t>
            </a:r>
            <a:endParaRPr lang="it-IT" sz="3000" b="1" dirty="0"/>
          </a:p>
        </p:txBody>
      </p:sp>
    </p:spTree>
    <p:extLst>
      <p:ext uri="{BB962C8B-B14F-4D97-AF65-F5344CB8AC3E}">
        <p14:creationId xmlns:p14="http://schemas.microsoft.com/office/powerpoint/2010/main" val="17198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/>
      <p:bldP spid="11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smtClean="0"/>
              <a:t>Infrastrutture stradali &amp; droni</a:t>
            </a:r>
            <a:endParaRPr lang="it-IT" sz="60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44918" y="2438399"/>
            <a:ext cx="7028625" cy="4323009"/>
          </a:xfrm>
        </p:spPr>
        <p:txBody>
          <a:bodyPr>
            <a:normAutofit fontScale="70000" lnSpcReduction="20000"/>
          </a:bodyPr>
          <a:lstStyle/>
          <a:p>
            <a:r>
              <a:rPr lang="it-IT" sz="4000" dirty="0" smtClean="0"/>
              <a:t>Rilievi fotogrammetrici di infrastrutture</a:t>
            </a:r>
          </a:p>
          <a:p>
            <a:r>
              <a:rPr lang="it-IT" sz="4000" dirty="0" smtClean="0"/>
              <a:t>Monitoraggi avanzati del traffico</a:t>
            </a:r>
          </a:p>
          <a:p>
            <a:r>
              <a:rPr lang="it-IT" sz="4000" dirty="0" smtClean="0"/>
              <a:t>Analisi previsione di incidentalità</a:t>
            </a:r>
          </a:p>
          <a:p>
            <a:r>
              <a:rPr lang="it-IT" sz="4000" dirty="0" smtClean="0"/>
              <a:t>Monitoraggi di parcheggi e di aree di sosta</a:t>
            </a:r>
          </a:p>
          <a:p>
            <a:r>
              <a:rPr lang="it-IT" sz="4000" dirty="0"/>
              <a:t>Rilievi di incidenti </a:t>
            </a:r>
            <a:endParaRPr lang="it-IT" sz="4000" dirty="0" smtClean="0"/>
          </a:p>
          <a:p>
            <a:r>
              <a:rPr lang="it-IT" sz="4000" dirty="0" smtClean="0"/>
              <a:t>Gestione di </a:t>
            </a:r>
            <a:r>
              <a:rPr lang="it-IT" sz="4000" dirty="0"/>
              <a:t>eventi di </a:t>
            </a:r>
            <a:r>
              <a:rPr lang="it-IT" sz="4000" dirty="0" smtClean="0"/>
              <a:t>emergenza</a:t>
            </a:r>
          </a:p>
          <a:p>
            <a:r>
              <a:rPr lang="it-IT" sz="4000" dirty="0" smtClean="0"/>
              <a:t>Sorveglianza del traffico</a:t>
            </a:r>
          </a:p>
          <a:p>
            <a:r>
              <a:rPr lang="it-IT" sz="4000" dirty="0" smtClean="0"/>
              <a:t>Analisi delle code</a:t>
            </a:r>
            <a:endParaRPr lang="it-IT" sz="4000" dirty="0" smtClean="0"/>
          </a:p>
          <a:p>
            <a:endParaRPr lang="it-IT" sz="4000" dirty="0" smtClean="0"/>
          </a:p>
        </p:txBody>
      </p:sp>
      <p:sp>
        <p:nvSpPr>
          <p:cNvPr id="5" name="Rettangolo 4"/>
          <p:cNvSpPr/>
          <p:nvPr/>
        </p:nvSpPr>
        <p:spPr>
          <a:xfrm>
            <a:off x="2191657" y="2815771"/>
            <a:ext cx="4934857" cy="449943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188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Perché avanzati ?</a:t>
            </a:r>
            <a:endParaRPr lang="it-IT" sz="54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339402" y="1983922"/>
            <a:ext cx="10573555" cy="1310822"/>
          </a:xfrm>
        </p:spPr>
        <p:txBody>
          <a:bodyPr>
            <a:noAutofit/>
          </a:bodyPr>
          <a:lstStyle/>
          <a:p>
            <a:r>
              <a:rPr lang="it-IT" sz="4000" dirty="0" smtClean="0"/>
              <a:t>I sistemi di </a:t>
            </a:r>
            <a:r>
              <a:rPr lang="it-IT" sz="4000" dirty="0" smtClean="0"/>
              <a:t>rilevamento del traffico </a:t>
            </a:r>
            <a:r>
              <a:rPr lang="it-IT" sz="4000" b="1" dirty="0" smtClean="0"/>
              <a:t>attuali</a:t>
            </a:r>
            <a:r>
              <a:rPr lang="it-IT" sz="4000" dirty="0"/>
              <a:t> </a:t>
            </a:r>
            <a:r>
              <a:rPr lang="it-IT" sz="4000" dirty="0" smtClean="0"/>
              <a:t>sono: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263" y="3294744"/>
            <a:ext cx="1722218" cy="142239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492" y="3608226"/>
            <a:ext cx="2149145" cy="1579206"/>
          </a:xfrm>
          <a:prstGeom prst="rect">
            <a:avLst/>
          </a:prstGeom>
        </p:spPr>
      </p:pic>
      <p:pic>
        <p:nvPicPr>
          <p:cNvPr id="1026" name="Picture 2" descr="viasis Grupp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7" t="26285"/>
          <a:stretch/>
        </p:blipFill>
        <p:spPr bwMode="auto">
          <a:xfrm>
            <a:off x="7322120" y="3216341"/>
            <a:ext cx="2275568" cy="280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/>
          <a:srcRect l="36958"/>
          <a:stretch/>
        </p:blipFill>
        <p:spPr>
          <a:xfrm>
            <a:off x="1727199" y="4845957"/>
            <a:ext cx="2527985" cy="1143000"/>
          </a:xfrm>
          <a:prstGeom prst="rect">
            <a:avLst/>
          </a:prstGeom>
        </p:spPr>
      </p:pic>
      <p:cxnSp>
        <p:nvCxnSpPr>
          <p:cNvPr id="11" name="Connettore 1 10"/>
          <p:cNvCxnSpPr/>
          <p:nvPr/>
        </p:nvCxnSpPr>
        <p:spPr>
          <a:xfrm>
            <a:off x="4495006" y="3193145"/>
            <a:ext cx="0" cy="3381826"/>
          </a:xfrm>
          <a:prstGeom prst="line">
            <a:avLst/>
          </a:prstGeom>
          <a:ln w="571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9712892" y="3142345"/>
            <a:ext cx="0" cy="3381826"/>
          </a:xfrm>
          <a:prstGeom prst="line">
            <a:avLst/>
          </a:prstGeom>
          <a:ln w="571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2" descr="data:image/jpeg;base64,/9j/4AAQSkZJRgABAQAAAQABAAD/2wCEAAkGBw0NDA0NDA0NDg0NDQwNDA0ODA8NDA0NFBEWFhQRFBQYHSggGBolGxQUITEiJSorLi4wFx8zODMsNygtLisBCgoKDg0OGRAQGSwkICQ3NywsLSwsLiwsLCwsLCwsMCwsLS8sLCwsLC8sLCwsLCwsLCwsLCwsLCwsLCwsLCwsLP/AABEIAMIBAwMBIgACEQEDEQH/xAAcAAEBAAIDAQEAAAAAAAAAAAAAAQUGAgMEBwj/xABDEAABAwIDAwoEAgYJBQAAAAABAAIDBBEFEiExQWEGExQiUVNxgZPRMpGhsQcjQlJygpLBFSQ0dKKys+HwM0Njc6P/xAAaAQEAAwEBAQAAAAAAAAAAAAAAAQMEAgUG/8QAKREBAQACAQQBAgUFAAAAAAAAAAECEQMEEiExEyJBMjNRgcFhcaHR8P/aAAwDAQACEQMRAD8A8tlVUX0Dz0sllUQRLKogiWVRBLIqiCJZVEESy5Ig4oqiCIqiCIqogiKogiIiCIqiCWSyIgWSyIgWSyIgWUVRB2IrZEQiWXJEEsouSlkERVVBxSy5IgiWVRBLIqiCKLlZYquxuOIlsY5xw2uzWjB8tXfTxKr5OXHjm8q7xwuXpk0Wpycr5A6zYYZO0ASj65ls+CYhT1kea0kMrf8AqROLX5eIOmZvFU49Zx13eDKO2yL19Eadko/eaR9rqGhdudGfB1vurZzcd+7m8eU+zyIvQaOX9QnwId9l1uheNrXDxaQu5ljfVc2WfZ1qKoukIiqiCIqiCIqiCIqiCIqog7UsqqiERVEEUXJRBLK2VRBEVRBEVsiCIqiDoqw7mpcvxc3Jl8cpstBr8xLWDa9wGnE2X0VePCcLY3GKA3OUTtkbmZe9mk2BB3HS/Beb1+PnHL9mvpr4saJIWwgNawZtb5hsXt5J1bTidK2pfI2KWQQOfGWtLHSdVh1BBGYtB4Er18sKMx19QCNc7zs7ZXrBOjtcscRIbZABqHcON+xYpF9fSMXD6OofDIfhPVN7hzdy87MS4rI/iS+PLBNI4tndHFmYXE5Ta5bl3akrRG1o/WHzsrccpYi+G3txLiu5uKH9Y/Nae2rO438DddgqyukbbiMRvtsfEAq9JjO1jPIZfstRbXHtXY2vPapls9U8X22l5iIOVuU7iHEj6rzLCNxHislQVHOMPa02Wvp+S29tqjlwmtx6FURbGcREQRVEQRFUQdyKooQiKogiKqICWVRBEVRBLIqiCIqikRYzHKWR7WSQEiaIgsttuDcHyP3WURV8nHOTHtrrDK43cenHIcFrpGVlXLPA90bedp22YXHbY3FxqXbF56bGaKma7+h8NjYR1ely25z+N93eQXVIwuLW3ABPWuL3bbYFw5U4QKNzA2Z8meGKbrNDcuYXyttrbVeTz8V48tTy14c8vtg8SpqmqldLVSRl17APlEY/dDrFY6TDCP0Qf2XNcPovfydqXPmmikdI8BrXR3e9waBo4G+w6hZqahif8TbnQX2n63XWHS55490sTefGXVaZJRtG1pHiCurmW7nEeZCzXKKkhihcWSgSNIIiLmguG8WaNP8AZavFL1hmN7gHZsHiqs+PLC6qyZTKbjICN+6Q/O/3T80bwfEBdUtmNLjoALlcKOsqam7KalznQZySWt7S46Nvs2nyKiTK3ULY5yVj47Zm5rusA24c7Td56LcsNoTBmu/MHhpALcpaRfie1Y3A+ThieKirfzs41a0axxnceJ+g+q2Fen03Dcfqy9snLyS+IiKotalEVRBEVRBEVRB2qoihAiIgKLkogIiICKogiKogii5Lpq6mOFhklcGtG89vYBvKW6HYi113KcyEikppJrGxIBdY8Q3QfNQ8oKqPWehka3e4MkAA4mxVPz4f9Ks+PJsbfib4r3ctYnVEkYgHO83R0weIyHkOygWNt9yBbiFrlDjdPUgZXFpOlnWAPgRofDbwWawHHaGKpFM6oYZqh9LBFGy8hMhqYjY5b5dAdqxdRlMstymONl1Y1LAPyamo54GL8sH8wFh0PFeXH+VNzzNJck9UubfMT2NsvpbOSk8s9W1xjkhdVSuaZdWxtNuoG28/3l6m8mcEwRj62oZCH/oue0AF1tGRRjb4a8VxOfLt7fUavhm9viUOGVJ/MqGhl9Q2Y2ceOQXPzsqWBo1sSL7BlHyXfXYk+ZznHTM4ud2lxNys7yfwO2WeoHW2xRn9Hsc7jwXGOHyZduCbl2zdd2D4NC6Bjp4cz3XdllGYNF9OqdNnas21gaAGgADYAAAPJckXr8fHMJqMWWVyu0UVRdoRERAREQEREEVREHciKqEIiqIIiqlkBFUQRFUQRFUCCE21O7U+C0uur4amZ8tU89GhdaGnbfNOddT2DtWz4xWiCEm2Z77sjZpck6X8BdYbklh0EjOku/MlD3sAPww5TbQdu/zWXm3nlMMf3XYfTLlUiqsRnaBSwR00AAyOIDG5eFxc+QC7xhuJbemMJ7LygfQrcsHoWyFsz72ZI5rW5gGkgWJtbXb9Fk6jCIX3IBYTf4TYX8FR8uHdZlbf67/hb8eVm5p8ixiCohc2SZsYc7M0yAMfHMLaxvFmki3aD4r3cjYqd+KYWRTtbkqYiySNti17TmySEaO3EOOpFr6hbljOEiMNzhsjCXZczQbabwvLhfRqQiQ83EyCWnnLRlaSGk3sN+io5Zju3G+E453fZZ5bJyu5e0+F89BC0VFbnJ5q5EcRLWnNI7z2DU8F8WxvGKqvqDPWSulk1DQdGRtP6LG7Gj/hXnqp3VM81Q92Z88ssziDcdZxNv5eS9fJ+jM1VGCDlY4vfs0DTp/JVY43LKRdllqbZ3k/gQblnnF3aOjYdg7HHitkQBF7XHx48c1Hn5ZXK7ooqiscoouRUQRFURKIiqCIiqDiqiKB3KoiIEVRBFFyUQRVFUERVEERVEGHe4HFGtfY/wBXvED231tx2rGVDJcKqJqhkfOUM7mulYwgOhdvIB09720WZxvC+lNaWO5uaI3ilG0cDwWNZjGJ0zXCow9lRGfy3S8zJPC8W6wdkOhI7bb9Fi5d4S2/3ln8tGH1a/yy+IYzh9Z0ZlNiBiLY7hwZIA150s8AgtOnZ5r3U9Ri1O3O0xYhB+vG7nHW4WsfoVpEGFYfiLaualikpOiwGZzG1DaiG9yALOYC03sALrupHVEDg6mlfGWgB2RxAJsLDj59q87ua9NvxTHBWRZY81NJDndMZo8xYzLtFiNdN/ZsXy6qIlkMjnGS5laHPPX2X7dNCFvPKDEah+FNlqGt5yZ8sHOgBocxuQ2PHR/kVgOUfJ91E3D3GTM+pp4ZpWCMMaySWPPl23JF7X323LpV6ytrWWUpe6NsLCZJAwRtbcuc8mwA12k2C+l8leSVdSwOfUtjEkhaRGH55GNA2OI0vrsBPj2fOqSo5qWkm7p7X+ccuf8AkF+gqPEIahmeCRkje1puRwI2g+K6487hl3R3cZlNVqkkL2fG1zfEELrstrxesjp6eWaUBzWNvlNus46BvmbL5p/TsxeXER2JvkDA1o4Cy9Dj6qZe4zZ8GvVbAix0GMRu+MFh/iavfHK14uxzXDgbrRjnL6qm42e3JRVF05cUVREoiqIIiqIIouSiDvRVRECKogiKqICKogiKogiKogi5xSOYczHOae1ri37LiiiyX2mXThihlqInszNa5/N53820OkDC4ta61tLuJ+Sx2D4J0hro45HU9XGM7opQTHNGTo8bxtANrjYd62Ggw107HvD2tDHRssQSSXuDRs3arYMNoZoYnteWOG2Mi+ZvaNmw7V5vVcfHPw+/0bOHLO+/T5d+ILJoKGlpZrXZA+Z7G2Lc75pwHA/ssCyX4qNGShcP0KegI8DGR/Ne78R6KKeIHNLzzmBoa7JYR3LWtFhewdNvO9anyodXVdNQ1LspY6jp3ZROZHuaG5cxu1oGod1dbbLlZp6dZzztqFQ2zRwlePqFtlFisAbFIzn6KobGwGWJxlp5CGi5c34m3O4Bw4LVa34H8ZLjzaCsxhxBgZfsO0dXad6i3TuNjxLlTJVUhpZube/PG7noyAHtbfa3cdnZ4BYIOXCWmYdbW4tXQWSM2HMOK6xzRZXvjeu5khBuCQe0GxWLFXb4wW8doWXwejdUkkG0TTZzh8RO2w4q7C3K6jjLxPLNYRNJIHF78wBAAy3dfi7d9T91kVIomsaGsADRsAXJelhjcZ5u2PKy3wiIqu0IiKoIiIgiKog7kVRQhFURAUVRBEVRBFURARVRAUVRBsvJ0f1GfjWUQ/8Ao33Wb1AOYg2vrsWE5Pf2OX++0f8AqMWbk3+S8vn/ADK38X4I+T/i3WPgqsPEbrB8VRzjdCC0vj2g7NW3usRhdSZMPdERpSzviY7/AMbs0tv8X0Xu/G1oFRh5A1MNQD4BzLfcrXcCqDeVl9JYo5LX0Bacp+YI+SoRyzxWKxKOzSPF3+FoH1IW88m6KN+HUwkY0kscb2s6xe47dq0jFHWc9pucrGB3Drc4fs1q+lYVT8zS08R2xwxNP7QaL/W619LjLbtXzWyRjqjk8w3MTyw9h1H/ADxusTWYZURAkxl47Wf7ewW4qK/Po+PL14cY8+U9+WjQ4c+chjQ0k2zkXs0b/JbhQ0jYImxs2DUn9Z28r0AAbBZF1wdPOLzvdc8nLc0RVRaFSIqiCIqiCIqiCIiIl3oiKECKogii5KICIqgiKogiKogiKog8mI8oZ6GNrIWxkPkZIS8OJzMewgaHh9VjJPxPrg/J0ensXFofkfYkC/6y9OO4c+oEfN5btJvmNtCR7FajW4eRVRQuc0OEuQkmzOs0ZdbdunyXl9Rhl8luvDdxZTskdHLPHpsQlgdPzYMTZA0RggAOIvtJ7AvLh8mQCQ/CyOUO4gkWb5lZHE+TckXNCR8bATJ1gS7LG0DdvOo0+yxh5uSTo8RIibnL3u1y2BGY+B3Ki43HxU7mVdmCUrqqpjz3JqJ87zb/ALTDmeTwJFl9PWmcjcrqyRzW5WCnyQtO1sQc23mbXK3Rel0mOsN/qzc13lpFFUWpSiiqIIoqiDiiqIlFURBFUREIiqIl3IiqhAiKoIoqogIiqAiqIIiqiAouSiCLS+VVOHVTtbXyHQA9XI0HQ7dn0W6rVeV7ck0MtgeqBZwu1xa46EdnWt5rN1U3xruC/Uw8tNThzHVFZJUxkOvGxronAC2Vri43tt2W2LG4vifSpy2GNsYk5iINYOo1kbGxsaOADfnc716cedROiaaWIxPJdzgc9zwDp1W9Y337gscBzPNsbo9oL3kbc53eQ0Xn567v9NE9bbVySbaslA2CGw8A5q29aXyJkL6qQu2mE3/iC3Vel035bJye0UVRaHCKLkogii5KIIiIiREVQREVQcVUVQdiqKKEKiIgq4rkuIQFVFQgKqKoCIiCogVQcbLEcpsONTT2YCXxnM0D4iLagcdh8lmVFzljMpZU45au3zrH8UZIyG8DWSsJzvDA3PNa2y3nYrocZjAxn9H82AzM6WSKR0szjqZMxAsDuA2ADU7V9IljaS0kAlp6pIuRfsXLlnsh/ukH+Veby4WZ3d2t+XxqRo3IYEVUgIseZdp2dZq3iy1Hkt/b5f8A1H/MFuC29N+Bxn7cbKWXJFocONlFySyDgi5WUsg4qq2SyDiqrZLIOKLlZLIOKK2RQNx6FD3MXpt9k6FD3MXpt9kRYN1p1F6FD3MXpt9k6FD3MXpt9kRO6modCh7mL02+ynQoe5i9NvsiJumodCh7mL02+yoooe5i9NvsoibpqL0KHuYvTb7J0KHuYvTb7Iid1NQ6FD3MXpt9k6FD3MXpt9kRN01FFHD3MXpt9k6HD3MXpt9kRN01DocPcxem32TocPcxem32RE3UaiOooe5i9NvsmM0UD8meGJ1oYwM0bTYW2bERZuS/UmSMThmF0rZ3ObTU7XFpBc2CMEi432WW6HD3MXpt9kRW8Vva6yk2dCh7mL02+ydCh7mL02+yIre6udQ6FD3MXpt9lOhQdzF6bfZETupqBooe5i9Nvshooe5i9NvsoijuqdQ6FB3MXpt9lehQdzF6bfZRE7qah0KDuYvTb7J0KDuYvTb7Iid1NQ6FB3MXpt9k6FB3MXpt9kRO6o1DoUHcxem32RETupq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7358" y="3294744"/>
            <a:ext cx="3165362" cy="237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5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Quali valori rilevano?</a:t>
            </a:r>
            <a:endParaRPr lang="it-IT" sz="54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it-IT" sz="4000" dirty="0" smtClean="0"/>
              <a:t>Conteggio veicoli</a:t>
            </a:r>
          </a:p>
          <a:p>
            <a:pPr marL="742950" indent="-742950">
              <a:buFont typeface="+mj-lt"/>
              <a:buAutoNum type="arabicPeriod"/>
            </a:pPr>
            <a:r>
              <a:rPr lang="it-IT" sz="4000" dirty="0" smtClean="0"/>
              <a:t>Categoria veicoli</a:t>
            </a:r>
          </a:p>
          <a:p>
            <a:pPr marL="742950" indent="-742950">
              <a:buFont typeface="+mj-lt"/>
              <a:buAutoNum type="arabicPeriod"/>
            </a:pPr>
            <a:r>
              <a:rPr lang="it-IT" sz="4000" dirty="0" smtClean="0"/>
              <a:t>Velocità</a:t>
            </a:r>
          </a:p>
          <a:p>
            <a:pPr marL="742950" indent="-742950">
              <a:buFont typeface="+mj-lt"/>
              <a:buAutoNum type="arabicPeriod"/>
            </a:pPr>
            <a:r>
              <a:rPr lang="it-IT" sz="4000" dirty="0" err="1" smtClean="0"/>
              <a:t>Headway</a:t>
            </a:r>
            <a:r>
              <a:rPr lang="it-IT" sz="4000" dirty="0" smtClean="0"/>
              <a:t> </a:t>
            </a:r>
            <a:r>
              <a:rPr lang="it-IT" sz="3600" i="1" dirty="0" smtClean="0"/>
              <a:t>(</a:t>
            </a:r>
            <a:r>
              <a:rPr lang="it-IT" sz="3600" i="1" dirty="0" smtClean="0"/>
              <a:t>Intertempo </a:t>
            </a:r>
            <a:r>
              <a:rPr lang="it-IT" sz="3600" i="1" dirty="0" smtClean="0"/>
              <a:t>tra </a:t>
            </a:r>
            <a:r>
              <a:rPr lang="it-IT" sz="3600" i="1" dirty="0" smtClean="0"/>
              <a:t>due veicoli)</a:t>
            </a:r>
            <a:endParaRPr lang="it-IT" sz="3600" i="1" dirty="0"/>
          </a:p>
        </p:txBody>
      </p:sp>
    </p:spTree>
    <p:extLst>
      <p:ext uri="{BB962C8B-B14F-4D97-AF65-F5344CB8AC3E}">
        <p14:creationId xmlns:p14="http://schemas.microsoft.com/office/powerpoint/2010/main" val="282738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13340" y="216814"/>
            <a:ext cx="10018713" cy="1752599"/>
          </a:xfrm>
        </p:spPr>
        <p:txBody>
          <a:bodyPr>
            <a:normAutofit/>
          </a:bodyPr>
          <a:lstStyle/>
          <a:p>
            <a:r>
              <a:rPr lang="it-IT" sz="5400" dirty="0" smtClean="0"/>
              <a:t>E se al posto della </a:t>
            </a:r>
            <a:r>
              <a:rPr lang="it-IT" sz="5400" b="1" dirty="0" smtClean="0"/>
              <a:t>solita</a:t>
            </a:r>
            <a:r>
              <a:rPr lang="it-IT" sz="5400" dirty="0" smtClean="0"/>
              <a:t> visuale…</a:t>
            </a:r>
            <a:endParaRPr lang="it-IT" sz="5400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2"/>
          <a:srcRect l="17543" t="40104" r="4240" b="28907"/>
          <a:stretch/>
        </p:blipFill>
        <p:spPr>
          <a:xfrm>
            <a:off x="1426821" y="2695575"/>
            <a:ext cx="101917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sse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TC103457496[[fn=Parallasse]]</Template>
  <TotalTime>436</TotalTime>
  <Words>448</Words>
  <Application>Microsoft Office PowerPoint</Application>
  <PresentationFormat>Widescreen</PresentationFormat>
  <Paragraphs>100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1" baseType="lpstr">
      <vt:lpstr>Arial</vt:lpstr>
      <vt:lpstr>Corbel</vt:lpstr>
      <vt:lpstr>Parallasse</vt:lpstr>
      <vt:lpstr>Utilizzo dei droni per il monitoraggio del traffico stradale</vt:lpstr>
      <vt:lpstr>Chi siamo?</vt:lpstr>
      <vt:lpstr>Programma del seminario:  Analisi avanzate del traffico con i droni</vt:lpstr>
      <vt:lpstr>Droni &amp; normativa (30/04/2014)</vt:lpstr>
      <vt:lpstr>Droni &amp; normativa (30/04/2014)</vt:lpstr>
      <vt:lpstr>Infrastrutture stradali &amp; droni</vt:lpstr>
      <vt:lpstr>Perché avanzati ?</vt:lpstr>
      <vt:lpstr>Quali valori rilevano?</vt:lpstr>
      <vt:lpstr>E se al posto della solita visuale…</vt:lpstr>
      <vt:lpstr>Avessimo una visuale diversa?</vt:lpstr>
      <vt:lpstr>Quali valori  rileveremmo?</vt:lpstr>
      <vt:lpstr>E se fosse una sezione stradale ? </vt:lpstr>
      <vt:lpstr>È nato il progetto:</vt:lpstr>
      <vt:lpstr>Analisi avanzate del traffico</vt:lpstr>
      <vt:lpstr>Analisi previsione incidenti</vt:lpstr>
      <vt:lpstr>Monitoraggio parcheggi</vt:lpstr>
      <vt:lpstr>Rilievi fotogrammetrici</vt:lpstr>
      <vt:lpstr>Informazioni dettagliate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Utilizzo droni per il monitoraggio del traffico stradale</dc:title>
  <dc:creator>Andrea Marella</dc:creator>
  <cp:lastModifiedBy>Andrea Marella</cp:lastModifiedBy>
  <cp:revision>48</cp:revision>
  <dcterms:created xsi:type="dcterms:W3CDTF">2014-10-21T21:05:31Z</dcterms:created>
  <dcterms:modified xsi:type="dcterms:W3CDTF">2014-10-24T06:21:41Z</dcterms:modified>
</cp:coreProperties>
</file>